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65" r:id="rId2"/>
    <p:sldId id="843" r:id="rId3"/>
    <p:sldId id="844" r:id="rId4"/>
    <p:sldId id="845" r:id="rId5"/>
    <p:sldId id="846" r:id="rId6"/>
    <p:sldId id="842" r:id="rId7"/>
    <p:sldId id="852" r:id="rId8"/>
    <p:sldId id="854" r:id="rId9"/>
    <p:sldId id="836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DBD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458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610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88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874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22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9273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3085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967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045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328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403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FF5AF-AF33-4D92-BD46-09D609F140B3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97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1524000" y="2396704"/>
            <a:ext cx="9144000" cy="4020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just">
              <a:defRPr/>
            </a:pPr>
            <a:r>
              <a:rPr lang="ru-RU" sz="2200" dirty="0"/>
              <a:t>▪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Досудебное обжалование решений Управления, продление сроков исполнения предписаний с использованием ЕПГУ (ГИС «ТОР КНД»)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Подача заявления о проведении профилактического визита, консультирования </a:t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использованием ЕПГУ (ГИС «ТОР КНД»)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Постановление Правительства РФ от 18.07.2024 № 980 (принятие решения </a:t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проведении КНМ, профилактического мероприятия, объявление предостережения о недопустимости нарушения обязательных требований)</a:t>
            </a:r>
          </a:p>
          <a:p>
            <a:pPr algn="ctr" eaLnBrk="1" hangingPunct="1">
              <a:lnSpc>
                <a:spcPct val="90000"/>
              </a:lnSpc>
              <a:defRPr/>
            </a:pPr>
            <a:endParaRPr kumimoji="1" lang="en-US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Главный специалист-эксперт отдела правового обеспечения </a:t>
            </a:r>
            <a:b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Чегодаева Алина Вячеславовна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219200" y="4895642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1540639" y="583779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Приволжское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1862078" y="5949280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152400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4D0021-7729-4803-9DA3-094DB3093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dirty="0"/>
              <a:t>Досудебное обжалование с использованием ЕПГУ</a:t>
            </a:r>
            <a:br>
              <a:rPr lang="ru-RU" sz="3000" dirty="0"/>
            </a:br>
            <a:r>
              <a:rPr lang="ru-RU" sz="2400" dirty="0"/>
              <a:t>(ГИС «Типовое облачное решение по осуществлению</a:t>
            </a:r>
            <a:br>
              <a:rPr lang="ru-RU" sz="2400" dirty="0"/>
            </a:br>
            <a:r>
              <a:rPr lang="ru-RU" sz="2400" dirty="0"/>
              <a:t>контрольно-надзорной деятельности»)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465A9E6-8467-44F9-AFCD-8486B98CBA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83499"/>
            <a:ext cx="432048" cy="486296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30F283E1-55BA-4A84-95A3-72661952E95A}"/>
              </a:ext>
            </a:extLst>
          </p:cNvPr>
          <p:cNvSpPr/>
          <p:nvPr/>
        </p:nvSpPr>
        <p:spPr>
          <a:xfrm>
            <a:off x="8688288" y="814281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sp>
        <p:nvSpPr>
          <p:cNvPr id="11" name="Скругленный прямоугольник 6">
            <a:extLst>
              <a:ext uri="{FF2B5EF4-FFF2-40B4-BE49-F238E27FC236}">
                <a16:creationId xmlns:a16="http://schemas.microsoft.com/office/drawing/2014/main" id="{24425252-75F8-4808-882A-47C74B4F5E07}"/>
              </a:ext>
            </a:extLst>
          </p:cNvPr>
          <p:cNvSpPr/>
          <p:nvPr/>
        </p:nvSpPr>
        <p:spPr>
          <a:xfrm>
            <a:off x="469554" y="3424192"/>
            <a:ext cx="1714512" cy="10258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Акт проверки</a:t>
            </a:r>
          </a:p>
        </p:txBody>
      </p:sp>
      <p:sp>
        <p:nvSpPr>
          <p:cNvPr id="12" name="Скругленный прямоугольник 8">
            <a:extLst>
              <a:ext uri="{FF2B5EF4-FFF2-40B4-BE49-F238E27FC236}">
                <a16:creationId xmlns:a16="http://schemas.microsoft.com/office/drawing/2014/main" id="{566435CE-8FAE-4AE1-B5DD-3DD072791396}"/>
              </a:ext>
            </a:extLst>
          </p:cNvPr>
          <p:cNvSpPr/>
          <p:nvPr/>
        </p:nvSpPr>
        <p:spPr>
          <a:xfrm>
            <a:off x="2514826" y="4015510"/>
            <a:ext cx="2000263" cy="10858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Решение о проведении проверки</a:t>
            </a:r>
          </a:p>
        </p:txBody>
      </p:sp>
      <p:sp>
        <p:nvSpPr>
          <p:cNvPr id="13" name="Скругленный прямоугольник 7">
            <a:extLst>
              <a:ext uri="{FF2B5EF4-FFF2-40B4-BE49-F238E27FC236}">
                <a16:creationId xmlns:a16="http://schemas.microsoft.com/office/drawing/2014/main" id="{6BC6AD0D-5C31-40B5-B1FF-8519EC5DADA2}"/>
              </a:ext>
            </a:extLst>
          </p:cNvPr>
          <p:cNvSpPr/>
          <p:nvPr/>
        </p:nvSpPr>
        <p:spPr>
          <a:xfrm>
            <a:off x="4660854" y="2628267"/>
            <a:ext cx="2000264" cy="10858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Предписание</a:t>
            </a:r>
          </a:p>
        </p:txBody>
      </p:sp>
      <p:sp>
        <p:nvSpPr>
          <p:cNvPr id="14" name="Содержимое 5">
            <a:extLst>
              <a:ext uri="{FF2B5EF4-FFF2-40B4-BE49-F238E27FC236}">
                <a16:creationId xmlns:a16="http://schemas.microsoft.com/office/drawing/2014/main" id="{5088707A-9FFC-46A2-9399-2F9EACCF0C67}"/>
              </a:ext>
            </a:extLst>
          </p:cNvPr>
          <p:cNvSpPr txBox="1">
            <a:spLocks/>
          </p:cNvSpPr>
          <p:nvPr/>
        </p:nvSpPr>
        <p:spPr>
          <a:xfrm>
            <a:off x="7123734" y="3786223"/>
            <a:ext cx="3316410" cy="1721187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/>
              <a:t>Ходатайство о продлении сроков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8B739116-75A1-43FB-A85D-6AD6C797312F}"/>
              </a:ext>
            </a:extLst>
          </p:cNvPr>
          <p:cNvSpPr/>
          <p:nvPr/>
        </p:nvSpPr>
        <p:spPr>
          <a:xfrm>
            <a:off x="8613328" y="1897733"/>
            <a:ext cx="2000264" cy="13621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Сообщение о нарушении моратория по</a:t>
            </a:r>
          </a:p>
          <a:p>
            <a:pPr algn="ctr"/>
            <a:r>
              <a:rPr lang="ru-RU" dirty="0"/>
              <a:t>ПП РФ № 336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2EAF13C-FFB9-407A-9FE3-C19D2FD07E58}"/>
              </a:ext>
            </a:extLst>
          </p:cNvPr>
          <p:cNvSpPr txBox="1"/>
          <p:nvPr/>
        </p:nvSpPr>
        <p:spPr>
          <a:xfrm>
            <a:off x="469555" y="5714281"/>
            <a:ext cx="7144904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Обязательная стадия обжалования</a:t>
            </a:r>
          </a:p>
          <a:p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Исключение: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жалоба содержит сведения и документы, составляющие государственную или иную охраняемую законом тайну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Скругленный прямоугольник 4">
            <a:extLst>
              <a:ext uri="{FF2B5EF4-FFF2-40B4-BE49-F238E27FC236}">
                <a16:creationId xmlns:a16="http://schemas.microsoft.com/office/drawing/2014/main" id="{ED03A379-9DD3-4697-AB63-61C86730219F}"/>
              </a:ext>
            </a:extLst>
          </p:cNvPr>
          <p:cNvSpPr/>
          <p:nvPr/>
        </p:nvSpPr>
        <p:spPr>
          <a:xfrm>
            <a:off x="1882539" y="2005301"/>
            <a:ext cx="2000263" cy="102588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Досудебное обжалование*</a:t>
            </a:r>
          </a:p>
        </p:txBody>
      </p: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id="{78676C89-4A9B-4AE5-BD00-5EF1D22F604F}"/>
              </a:ext>
            </a:extLst>
          </p:cNvPr>
          <p:cNvCxnSpPr>
            <a:cxnSpLocks/>
          </p:cNvCxnSpPr>
          <p:nvPr/>
        </p:nvCxnSpPr>
        <p:spPr>
          <a:xfrm>
            <a:off x="7944982" y="1571612"/>
            <a:ext cx="1025536" cy="193720"/>
          </a:xfrm>
          <a:prstGeom prst="straightConnector1">
            <a:avLst/>
          </a:prstGeom>
          <a:ln w="28575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id="{F7A9A556-5FAC-4B74-9CAF-5D26382E89F9}"/>
              </a:ext>
            </a:extLst>
          </p:cNvPr>
          <p:cNvCxnSpPr>
            <a:cxnSpLocks/>
          </p:cNvCxnSpPr>
          <p:nvPr/>
        </p:nvCxnSpPr>
        <p:spPr>
          <a:xfrm>
            <a:off x="7001972" y="1571612"/>
            <a:ext cx="881894" cy="21531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F5C09C16-0F4C-4513-BCEA-667CC9435AA5}"/>
              </a:ext>
            </a:extLst>
          </p:cNvPr>
          <p:cNvCxnSpPr/>
          <p:nvPr/>
        </p:nvCxnSpPr>
        <p:spPr>
          <a:xfrm rot="10800000" flipV="1">
            <a:off x="3214678" y="1571612"/>
            <a:ext cx="714380" cy="3571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Прямая со стрелкой 27">
            <a:extLst>
              <a:ext uri="{FF2B5EF4-FFF2-40B4-BE49-F238E27FC236}">
                <a16:creationId xmlns:a16="http://schemas.microsoft.com/office/drawing/2014/main" id="{5578F252-7296-4E81-B2A1-397D285B467A}"/>
              </a:ext>
            </a:extLst>
          </p:cNvPr>
          <p:cNvCxnSpPr>
            <a:cxnSpLocks/>
          </p:cNvCxnSpPr>
          <p:nvPr/>
        </p:nvCxnSpPr>
        <p:spPr>
          <a:xfrm flipH="1">
            <a:off x="1251995" y="2715928"/>
            <a:ext cx="521872" cy="54390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>
            <a:extLst>
              <a:ext uri="{FF2B5EF4-FFF2-40B4-BE49-F238E27FC236}">
                <a16:creationId xmlns:a16="http://schemas.microsoft.com/office/drawing/2014/main" id="{8C67B53B-157D-48E2-A28C-0DF57EBDB97C}"/>
              </a:ext>
            </a:extLst>
          </p:cNvPr>
          <p:cNvCxnSpPr>
            <a:cxnSpLocks/>
          </p:cNvCxnSpPr>
          <p:nvPr/>
        </p:nvCxnSpPr>
        <p:spPr>
          <a:xfrm>
            <a:off x="3155831" y="3104838"/>
            <a:ext cx="205100" cy="83229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>
            <a:extLst>
              <a:ext uri="{FF2B5EF4-FFF2-40B4-BE49-F238E27FC236}">
                <a16:creationId xmlns:a16="http://schemas.microsoft.com/office/drawing/2014/main" id="{5BE917BD-5992-42A6-8C99-308D93D25CD8}"/>
              </a:ext>
            </a:extLst>
          </p:cNvPr>
          <p:cNvCxnSpPr>
            <a:cxnSpLocks/>
          </p:cNvCxnSpPr>
          <p:nvPr/>
        </p:nvCxnSpPr>
        <p:spPr>
          <a:xfrm>
            <a:off x="3991475" y="2551100"/>
            <a:ext cx="534789" cy="55373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7987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4D0021-7729-4803-9DA3-094DB3093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Продление сроков</a:t>
            </a:r>
            <a:br>
              <a:rPr lang="ru-RU" dirty="0"/>
            </a:br>
            <a:r>
              <a:rPr lang="ru-RU" dirty="0"/>
              <a:t>исполнения предписания</a:t>
            </a:r>
            <a:endParaRPr lang="ru-RU" sz="3300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465A9E6-8467-44F9-AFCD-8486B98CBA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83499"/>
            <a:ext cx="432048" cy="486296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30F283E1-55BA-4A84-95A3-72661952E95A}"/>
              </a:ext>
            </a:extLst>
          </p:cNvPr>
          <p:cNvSpPr/>
          <p:nvPr/>
        </p:nvSpPr>
        <p:spPr>
          <a:xfrm>
            <a:off x="8688288" y="814281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4C8D6C4-B25A-48E9-BC5D-7B9B2EBE71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2"/>
            <a:ext cx="10665027" cy="5018896"/>
          </a:xfrm>
          <a:ln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3500" b="0" dirty="0"/>
              <a:t>Статья 93 Закона № 248-ФЗ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ru-RU" sz="3500" b="0" dirty="0">
                <a:solidFill>
                  <a:schemeClr val="accent5">
                    <a:lumMod val="75000"/>
                  </a:schemeClr>
                </a:solidFill>
              </a:rPr>
              <a:t>Ходатайство</a:t>
            </a:r>
            <a:r>
              <a:rPr lang="ru-RU" sz="3500" b="0" dirty="0"/>
              <a:t> контролируемого лица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ru-RU" sz="3500" b="0" dirty="0">
                <a:solidFill>
                  <a:schemeClr val="accent5">
                    <a:lumMod val="75000"/>
                  </a:schemeClr>
                </a:solidFill>
              </a:rPr>
              <a:t>Обстоятельства,</a:t>
            </a:r>
            <a:r>
              <a:rPr lang="ru-RU" sz="3500" b="0" dirty="0"/>
              <a:t> вследствие которых исполнение решения невозможно в установленные сроки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ru-RU" sz="3500" b="0" dirty="0">
                <a:solidFill>
                  <a:schemeClr val="accent5">
                    <a:lumMod val="75000"/>
                  </a:schemeClr>
                </a:solidFill>
              </a:rPr>
              <a:t>Решение об отсрочке </a:t>
            </a:r>
            <a:r>
              <a:rPr lang="ru-RU" sz="3500" b="0" dirty="0"/>
              <a:t>исполнения решения (принимается в порядке, предусмотренном</a:t>
            </a:r>
            <a:br>
              <a:rPr lang="ru-RU" sz="3500" b="0" dirty="0"/>
            </a:br>
            <a:r>
              <a:rPr lang="ru-RU" sz="3500" b="0" dirty="0">
                <a:solidFill>
                  <a:schemeClr val="accent5">
                    <a:lumMod val="75000"/>
                  </a:schemeClr>
                </a:solidFill>
              </a:rPr>
              <a:t>статьей 89 ФЗ № 248 </a:t>
            </a:r>
            <a:r>
              <a:rPr lang="ru-RU" sz="3500" b="0" dirty="0"/>
              <a:t>для рассмотрения возражений в отношении акта контрольного (надзорного) мероприятия)</a:t>
            </a:r>
          </a:p>
        </p:txBody>
      </p:sp>
    </p:spTree>
    <p:extLst>
      <p:ext uri="{BB962C8B-B14F-4D97-AF65-F5344CB8AC3E}">
        <p14:creationId xmlns:p14="http://schemas.microsoft.com/office/powerpoint/2010/main" val="2510563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4D0021-7729-4803-9DA3-094DB3093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Поступление ходатайства</a:t>
            </a:r>
            <a:br>
              <a:rPr lang="ru-RU" sz="4400" dirty="0"/>
            </a:br>
            <a:r>
              <a:rPr lang="ru-RU" sz="4400" dirty="0"/>
              <a:t>в </a:t>
            </a:r>
            <a:r>
              <a:rPr lang="ru-RU" dirty="0"/>
              <a:t>Ростехнадзор</a:t>
            </a:r>
            <a:endParaRPr lang="ru-RU" sz="3300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465A9E6-8467-44F9-AFCD-8486B98CBA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83499"/>
            <a:ext cx="432048" cy="486296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30F283E1-55BA-4A84-95A3-72661952E95A}"/>
              </a:ext>
            </a:extLst>
          </p:cNvPr>
          <p:cNvSpPr/>
          <p:nvPr/>
        </p:nvSpPr>
        <p:spPr>
          <a:xfrm>
            <a:off x="8688288" y="814281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9D19B8EA-30A2-4DD8-A21C-F7D7C255A4CE}"/>
              </a:ext>
            </a:extLst>
          </p:cNvPr>
          <p:cNvSpPr/>
          <p:nvPr/>
        </p:nvSpPr>
        <p:spPr>
          <a:xfrm>
            <a:off x="1071538" y="1785926"/>
            <a:ext cx="1557342" cy="914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На бумажном носителе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12E3284-1ADA-474E-AC35-C07D9B820ED0}"/>
              </a:ext>
            </a:extLst>
          </p:cNvPr>
          <p:cNvSpPr/>
          <p:nvPr/>
        </p:nvSpPr>
        <p:spPr>
          <a:xfrm>
            <a:off x="1026763" y="2952621"/>
            <a:ext cx="2842953" cy="13255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Отказ в рассмотрении</a:t>
            </a:r>
            <a:br>
              <a:rPr lang="ru-RU"/>
            </a:br>
            <a:r>
              <a:rPr lang="ru-RU"/>
              <a:t>(с разъяснением порядка подачи*)**</a:t>
            </a:r>
            <a:endParaRPr lang="ru-RU" dirty="0"/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2A370915-B1D0-4345-B386-42C45A24ED97}"/>
              </a:ext>
            </a:extLst>
          </p:cNvPr>
          <p:cNvSpPr/>
          <p:nvPr/>
        </p:nvSpPr>
        <p:spPr>
          <a:xfrm>
            <a:off x="839788" y="4625647"/>
            <a:ext cx="3396024" cy="104740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dirty="0">
                <a:latin typeface="Bahnschrift Light" pitchFamily="34" charset="0"/>
              </a:rPr>
              <a:t>* через ЕПГУ</a:t>
            </a:r>
          </a:p>
          <a:p>
            <a:pPr algn="ctr"/>
            <a:r>
              <a:rPr lang="ru-RU" sz="1800" dirty="0">
                <a:latin typeface="Bahnschrift Light" pitchFamily="34" charset="0"/>
              </a:rPr>
              <a:t>(ст. 93, 89, 39-43  ФЗ №248)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D04440B8-83D7-450F-9508-F2C8FB64A3BA}"/>
              </a:ext>
            </a:extLst>
          </p:cNvPr>
          <p:cNvSpPr/>
          <p:nvPr/>
        </p:nvSpPr>
        <p:spPr>
          <a:xfrm>
            <a:off x="636229" y="6020515"/>
            <a:ext cx="4720608" cy="479490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**исключение: предписание по итогам ПГН, если сведения о ПГН не внесены в ЕРКНМ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6BE58AC6-F26E-48D6-9BEF-BCD930D0F2AF}"/>
              </a:ext>
            </a:extLst>
          </p:cNvPr>
          <p:cNvSpPr/>
          <p:nvPr/>
        </p:nvSpPr>
        <p:spPr>
          <a:xfrm>
            <a:off x="8033319" y="1549225"/>
            <a:ext cx="1557342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Через ЕПГУ</a:t>
            </a:r>
          </a:p>
        </p:txBody>
      </p:sp>
      <p:sp>
        <p:nvSpPr>
          <p:cNvPr id="14" name="Стрелка вправо 43">
            <a:extLst>
              <a:ext uri="{FF2B5EF4-FFF2-40B4-BE49-F238E27FC236}">
                <a16:creationId xmlns:a16="http://schemas.microsoft.com/office/drawing/2014/main" id="{64CE0BEC-CB1E-40EE-AA49-FD88AA3A9B0A}"/>
              </a:ext>
            </a:extLst>
          </p:cNvPr>
          <p:cNvSpPr/>
          <p:nvPr/>
        </p:nvSpPr>
        <p:spPr>
          <a:xfrm rot="19365316" flipH="1">
            <a:off x="6240253" y="2236144"/>
            <a:ext cx="1664724" cy="576301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5 раб. дней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569AD377-92A8-4ED7-B89A-FB55F07E15ED}"/>
              </a:ext>
            </a:extLst>
          </p:cNvPr>
          <p:cNvSpPr/>
          <p:nvPr/>
        </p:nvSpPr>
        <p:spPr>
          <a:xfrm>
            <a:off x="5785222" y="3208714"/>
            <a:ext cx="1901281" cy="97705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Решение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456F5083-8BFA-4019-84C5-F038EAB0681E}"/>
              </a:ext>
            </a:extLst>
          </p:cNvPr>
          <p:cNvSpPr/>
          <p:nvPr/>
        </p:nvSpPr>
        <p:spPr>
          <a:xfrm>
            <a:off x="9365001" y="2952621"/>
            <a:ext cx="2057408" cy="55643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Доводы не подтверждены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AEFB5E6F-9DD9-416D-9A75-4980ADED7A1C}"/>
              </a:ext>
            </a:extLst>
          </p:cNvPr>
          <p:cNvSpPr/>
          <p:nvPr/>
        </p:nvSpPr>
        <p:spPr>
          <a:xfrm>
            <a:off x="5081633" y="4796552"/>
            <a:ext cx="3308457" cy="79319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Ходатайство содержит доводы, которые подтверждаются документами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id="{DA02C6EB-A5B8-4AC4-9D7C-0A096FA91FA1}"/>
              </a:ext>
            </a:extLst>
          </p:cNvPr>
          <p:cNvSpPr/>
          <p:nvPr/>
        </p:nvSpPr>
        <p:spPr>
          <a:xfrm>
            <a:off x="9233891" y="3979734"/>
            <a:ext cx="2319627" cy="10474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dirty="0">
                <a:latin typeface="Bahnschrift Light" pitchFamily="34" charset="0"/>
              </a:rPr>
              <a:t>Отказ в продлении</a:t>
            </a:r>
          </a:p>
        </p:txBody>
      </p:sp>
      <p:sp>
        <p:nvSpPr>
          <p:cNvPr id="20" name="Прямоугольник: скругленные углы 19">
            <a:extLst>
              <a:ext uri="{FF2B5EF4-FFF2-40B4-BE49-F238E27FC236}">
                <a16:creationId xmlns:a16="http://schemas.microsoft.com/office/drawing/2014/main" id="{7307E296-C458-4E49-AF29-2C6AF3E0D661}"/>
              </a:ext>
            </a:extLst>
          </p:cNvPr>
          <p:cNvSpPr/>
          <p:nvPr/>
        </p:nvSpPr>
        <p:spPr>
          <a:xfrm>
            <a:off x="8525752" y="5673051"/>
            <a:ext cx="3030019" cy="10474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Отсрочить на срок до </a:t>
            </a:r>
            <a:br>
              <a:rPr lang="en-US" dirty="0"/>
            </a:br>
            <a:r>
              <a:rPr lang="ru-RU" dirty="0"/>
              <a:t>1 года, при наличии обстоятельств</a:t>
            </a:r>
            <a:endParaRPr lang="ru-RU" sz="1800" dirty="0">
              <a:latin typeface="Bahnschrift Light" pitchFamily="34" charset="0"/>
            </a:endParaRPr>
          </a:p>
        </p:txBody>
      </p: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3AF2C252-0CC1-42F4-BA60-7E6E29722D53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2628880" y="2243126"/>
            <a:ext cx="510050" cy="7088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6EFCE0F4-3B8D-4DFB-B19E-D0715C778E98}"/>
              </a:ext>
            </a:extLst>
          </p:cNvPr>
          <p:cNvCxnSpPr>
            <a:cxnSpLocks/>
            <a:stCxn id="15" idx="3"/>
            <a:endCxn id="16" idx="1"/>
          </p:cNvCxnSpPr>
          <p:nvPr/>
        </p:nvCxnSpPr>
        <p:spPr>
          <a:xfrm flipV="1">
            <a:off x="7686503" y="3230838"/>
            <a:ext cx="1678498" cy="4664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59F07DF2-8A0F-4D28-8A94-F7E3F1278C5E}"/>
              </a:ext>
            </a:extLst>
          </p:cNvPr>
          <p:cNvCxnSpPr>
            <a:cxnSpLocks/>
            <a:stCxn id="15" idx="2"/>
            <a:endCxn id="17" idx="0"/>
          </p:cNvCxnSpPr>
          <p:nvPr/>
        </p:nvCxnSpPr>
        <p:spPr>
          <a:xfrm flipH="1">
            <a:off x="6735862" y="4185769"/>
            <a:ext cx="1" cy="6107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Прямая со стрелкой 29">
            <a:extLst>
              <a:ext uri="{FF2B5EF4-FFF2-40B4-BE49-F238E27FC236}">
                <a16:creationId xmlns:a16="http://schemas.microsoft.com/office/drawing/2014/main" id="{EE4E70A2-A82E-46FD-A114-2C78EB2F7A7A}"/>
              </a:ext>
            </a:extLst>
          </p:cNvPr>
          <p:cNvCxnSpPr>
            <a:cxnSpLocks/>
            <a:stCxn id="16" idx="2"/>
            <a:endCxn id="19" idx="0"/>
          </p:cNvCxnSpPr>
          <p:nvPr/>
        </p:nvCxnSpPr>
        <p:spPr>
          <a:xfrm>
            <a:off x="10393705" y="3509054"/>
            <a:ext cx="0" cy="4706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Прямая со стрелкой 37">
            <a:extLst>
              <a:ext uri="{FF2B5EF4-FFF2-40B4-BE49-F238E27FC236}">
                <a16:creationId xmlns:a16="http://schemas.microsoft.com/office/drawing/2014/main" id="{25DBFCBB-D80D-4EB3-A631-6C894C941DD8}"/>
              </a:ext>
            </a:extLst>
          </p:cNvPr>
          <p:cNvCxnSpPr>
            <a:cxnSpLocks/>
            <a:stCxn id="17" idx="3"/>
          </p:cNvCxnSpPr>
          <p:nvPr/>
        </p:nvCxnSpPr>
        <p:spPr>
          <a:xfrm>
            <a:off x="8390090" y="5193148"/>
            <a:ext cx="1326898" cy="39659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6657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4D0021-7729-4803-9DA3-094DB3093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Консультирование</a:t>
            </a:r>
            <a:endParaRPr lang="ru-RU" sz="3300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465A9E6-8467-44F9-AFCD-8486B98CBA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83499"/>
            <a:ext cx="432048" cy="486296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30F283E1-55BA-4A84-95A3-72661952E95A}"/>
              </a:ext>
            </a:extLst>
          </p:cNvPr>
          <p:cNvSpPr/>
          <p:nvPr/>
        </p:nvSpPr>
        <p:spPr>
          <a:xfrm>
            <a:off x="8688288" y="814281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4C8D6C4-B25A-48E9-BC5D-7B9B2EBE71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546167"/>
            <a:ext cx="10665027" cy="5153891"/>
          </a:xfrm>
          <a:ln>
            <a:solidFill>
              <a:schemeClr val="accent6"/>
            </a:solidFill>
          </a:ln>
        </p:spPr>
        <p:txBody>
          <a:bodyPr>
            <a:normAutofit fontScale="32500" lnSpcReduction="20000"/>
          </a:bodyPr>
          <a:lstStyle/>
          <a:p>
            <a:pPr algn="ctr"/>
            <a:r>
              <a:rPr lang="ru-RU" sz="7400" b="0" dirty="0"/>
              <a:t>Статья 50 ФЗ от 31.07.2020 № 248-ФЗ</a:t>
            </a:r>
          </a:p>
          <a:p>
            <a:pPr indent="457200" algn="just">
              <a:buFont typeface="Wingdings" panose="05000000000000000000" pitchFamily="2" charset="2"/>
              <a:buChar char="q"/>
            </a:pPr>
            <a:r>
              <a:rPr lang="ru-RU" sz="5500" b="0" dirty="0"/>
              <a:t>По обращениям контролируемых лиц и их представителей осуществляется консультирование.</a:t>
            </a:r>
          </a:p>
          <a:p>
            <a:pPr indent="457200" algn="just">
              <a:buFont typeface="Wingdings" panose="05000000000000000000" pitchFamily="2" charset="2"/>
              <a:buChar char="q"/>
            </a:pPr>
            <a:r>
              <a:rPr lang="ru-RU" sz="5500" b="0" dirty="0"/>
              <a:t>Консультирование может осуществляться должностным лицом контрольного (надзорного) органа </a:t>
            </a:r>
            <a:br>
              <a:rPr lang="en-US" sz="5500" b="0" dirty="0"/>
            </a:br>
            <a:r>
              <a:rPr lang="ru-RU" sz="5500" b="0" dirty="0"/>
              <a:t>по телефону, посредством видео-конференц-связи, на личном приеме либо в ходе проведения профилактического мероприятия, контрольного (надзорного) мероприятия.</a:t>
            </a:r>
          </a:p>
          <a:p>
            <a:pPr indent="457200" algn="just">
              <a:buFont typeface="Wingdings" panose="05000000000000000000" pitchFamily="2" charset="2"/>
              <a:buChar char="q"/>
            </a:pPr>
            <a:r>
              <a:rPr lang="ru-RU" sz="5500" b="0" dirty="0"/>
              <a:t>Консультирование осуществляется по следующим вопросам:</a:t>
            </a:r>
          </a:p>
          <a:p>
            <a:pPr indent="457200" algn="just">
              <a:buFont typeface="Wingdings" panose="05000000000000000000" pitchFamily="2" charset="2"/>
              <a:buChar char="ü"/>
            </a:pPr>
            <a:r>
              <a:rPr lang="ru-RU" sz="5500" b="0" dirty="0"/>
              <a:t>разъяснение положений нормативных правовых актов, содержащих обязательные требования, оценка соблюдения которых осуществляется в рамках вида надзора;</a:t>
            </a:r>
          </a:p>
          <a:p>
            <a:pPr indent="457200" algn="just">
              <a:buFont typeface="Wingdings" panose="05000000000000000000" pitchFamily="2" charset="2"/>
              <a:buChar char="ü"/>
            </a:pPr>
            <a:r>
              <a:rPr lang="ru-RU" sz="5500" b="0" dirty="0"/>
              <a:t>разъяснение положений нормативных правовых актов, регламентирующих порядок осуществления федерального государственного надзора;</a:t>
            </a:r>
          </a:p>
          <a:p>
            <a:pPr indent="457200" algn="just">
              <a:buFont typeface="Wingdings" panose="05000000000000000000" pitchFamily="2" charset="2"/>
              <a:buChar char="ü"/>
            </a:pPr>
            <a:r>
              <a:rPr lang="ru-RU" sz="5500" b="0" dirty="0"/>
              <a:t>порядок обжалования действий или бездействия должностных лиц.</a:t>
            </a:r>
          </a:p>
          <a:p>
            <a:pPr indent="457200" algn="just">
              <a:buFont typeface="Wingdings" panose="05000000000000000000" pitchFamily="2" charset="2"/>
              <a:buChar char="q"/>
            </a:pPr>
            <a:endParaRPr lang="ru-RU" sz="5500" b="0" dirty="0">
              <a:highlight>
                <a:srgbClr val="FFFF00"/>
              </a:highlight>
            </a:endParaRPr>
          </a:p>
          <a:p>
            <a:pPr indent="457200" algn="just">
              <a:buFont typeface="Wingdings" panose="05000000000000000000" pitchFamily="2" charset="2"/>
              <a:buChar char="q"/>
            </a:pPr>
            <a:r>
              <a:rPr lang="ru-RU" sz="5500" b="0" dirty="0"/>
              <a:t>Проведение консультирования предусмотрено при осуществлении:</a:t>
            </a:r>
          </a:p>
          <a:p>
            <a:pPr indent="457200" algn="just">
              <a:buFont typeface="Wingdings" panose="05000000000000000000" pitchFamily="2" charset="2"/>
              <a:buChar char="ü"/>
            </a:pPr>
            <a:r>
              <a:rPr lang="ru-RU" sz="5500" b="0" dirty="0"/>
              <a:t>федерального государственного надзора в области промышленной безопасности;</a:t>
            </a:r>
          </a:p>
          <a:p>
            <a:pPr indent="457200" algn="just">
              <a:buFont typeface="Wingdings" panose="05000000000000000000" pitchFamily="2" charset="2"/>
              <a:buChar char="ü"/>
            </a:pPr>
            <a:r>
              <a:rPr lang="ru-RU" sz="5500" b="0" dirty="0"/>
              <a:t>федерального государственного надзора в области безопасности ГТС;</a:t>
            </a:r>
          </a:p>
          <a:p>
            <a:pPr indent="457200" algn="just">
              <a:buFont typeface="Wingdings" panose="05000000000000000000" pitchFamily="2" charset="2"/>
              <a:buChar char="ü"/>
            </a:pPr>
            <a:r>
              <a:rPr lang="ru-RU" sz="5500" b="0" dirty="0"/>
              <a:t>федерального государственного горного надзора;</a:t>
            </a:r>
          </a:p>
          <a:p>
            <a:pPr indent="457200" algn="just">
              <a:buFont typeface="Wingdings" panose="05000000000000000000" pitchFamily="2" charset="2"/>
              <a:buChar char="ü"/>
            </a:pPr>
            <a:r>
              <a:rPr lang="ru-RU" sz="5500" b="0" dirty="0"/>
              <a:t>федерального государственного строительного надзора.</a:t>
            </a:r>
            <a:endParaRPr lang="ru-RU" sz="3500" b="0" dirty="0"/>
          </a:p>
        </p:txBody>
      </p:sp>
    </p:spTree>
    <p:extLst>
      <p:ext uri="{BB962C8B-B14F-4D97-AF65-F5344CB8AC3E}">
        <p14:creationId xmlns:p14="http://schemas.microsoft.com/office/powerpoint/2010/main" val="1292850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4D0021-7729-4803-9DA3-094DB3093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7942"/>
            <a:ext cx="10515600" cy="1325563"/>
          </a:xfrm>
        </p:spPr>
        <p:txBody>
          <a:bodyPr>
            <a:normAutofit/>
          </a:bodyPr>
          <a:lstStyle/>
          <a:p>
            <a:r>
              <a:rPr lang="ru-RU" dirty="0"/>
              <a:t>Профилактический визит</a:t>
            </a:r>
            <a:endParaRPr lang="ru-RU" sz="3300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465A9E6-8467-44F9-AFCD-8486B98CBA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83499"/>
            <a:ext cx="432048" cy="486296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30F283E1-55BA-4A84-95A3-72661952E95A}"/>
              </a:ext>
            </a:extLst>
          </p:cNvPr>
          <p:cNvSpPr/>
          <p:nvPr/>
        </p:nvSpPr>
        <p:spPr>
          <a:xfrm>
            <a:off x="8688288" y="814281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4C8D6C4-B25A-48E9-BC5D-7B9B2EBE71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2"/>
            <a:ext cx="10665027" cy="5018896"/>
          </a:xfrm>
          <a:ln>
            <a:solidFill>
              <a:schemeClr val="accent6"/>
            </a:solidFill>
          </a:ln>
        </p:spPr>
        <p:txBody>
          <a:bodyPr>
            <a:normAutofit fontScale="62500" lnSpcReduction="20000"/>
          </a:bodyPr>
          <a:lstStyle/>
          <a:p>
            <a:pPr algn="ctr"/>
            <a:r>
              <a:rPr lang="ru-RU" sz="3500" b="0" dirty="0"/>
              <a:t>Статья 52 ФЗ от 31.07.2020 № 248-ФЗ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endParaRPr lang="ru-RU" sz="3500" b="0" dirty="0"/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ru-RU" sz="3500" b="0" dirty="0"/>
              <a:t>Право контролируемого лица на обращение в контрольный (надзорный) орган </a:t>
            </a:r>
            <a:br>
              <a:rPr lang="en-US" sz="3500" b="0" dirty="0"/>
            </a:br>
            <a:r>
              <a:rPr lang="ru-RU" sz="3500" b="0" dirty="0"/>
              <a:t>с заявлением о проведении в отношении него профилактического визита (ПВ).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ru-RU" sz="3500" b="0" dirty="0"/>
              <a:t>Срок рассмотрения заявления (10 рабочих дней с даты регистрации заявления). Решения принимаемые по итогам рассмотрения заявления (о проведении ПВ, </a:t>
            </a:r>
            <a:br>
              <a:rPr lang="en-US" sz="3500" b="0" dirty="0"/>
            </a:br>
            <a:r>
              <a:rPr lang="ru-RU" sz="3500" b="0" dirty="0"/>
              <a:t>об отказе в проведении ПВ).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ru-RU" sz="3500" b="0" dirty="0"/>
              <a:t>Основания для отказа в проведении ПВ (пункт 12).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ru-RU" sz="3500" b="0" dirty="0"/>
              <a:t>Планирование ПВ в случае принятия решения о проведении ПВ по заявлению контролируемого лица (в течение 20 рабочих дней согласовывается дата проведения ПВ).</a:t>
            </a:r>
          </a:p>
          <a:p>
            <a:pPr algn="just"/>
            <a:endParaRPr lang="ru-RU" sz="3500" b="0" dirty="0"/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ru-RU" sz="3500" b="0" dirty="0"/>
              <a:t>Проведение ПВ предусмотрено в рамках:</a:t>
            </a:r>
            <a:endParaRPr lang="en-US" sz="3500" b="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3500" b="0" dirty="0"/>
              <a:t>федерального государственного горного надзора;</a:t>
            </a:r>
            <a:endParaRPr lang="en-US" sz="3500" b="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3500" b="0" dirty="0"/>
              <a:t>федерального государственного строительного надзора.</a:t>
            </a:r>
          </a:p>
        </p:txBody>
      </p:sp>
    </p:spTree>
    <p:extLst>
      <p:ext uri="{BB962C8B-B14F-4D97-AF65-F5344CB8AC3E}">
        <p14:creationId xmlns:p14="http://schemas.microsoft.com/office/powerpoint/2010/main" val="259202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4D0021-7729-4803-9DA3-094DB3093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Рассмотрение заявлений о проведении</a:t>
            </a:r>
            <a:br>
              <a:rPr lang="ru-RU" sz="3200" dirty="0"/>
            </a:br>
            <a:r>
              <a:rPr lang="ru-RU" sz="3200" dirty="0"/>
              <a:t>профилактических мероприятий</a:t>
            </a:r>
            <a:br>
              <a:rPr lang="ru-RU" sz="3000" dirty="0"/>
            </a:br>
            <a:r>
              <a:rPr lang="ru-RU" sz="2400" dirty="0"/>
              <a:t>(ГИС «Типовое облачное решение по осуществлению</a:t>
            </a:r>
            <a:br>
              <a:rPr lang="ru-RU" sz="2400" dirty="0"/>
            </a:br>
            <a:r>
              <a:rPr lang="ru-RU" sz="2400" dirty="0"/>
              <a:t>контрольно-надзорной деятельности»)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465A9E6-8467-44F9-AFCD-8486B98CBA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83499"/>
            <a:ext cx="432048" cy="486296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30F283E1-55BA-4A84-95A3-72661952E95A}"/>
              </a:ext>
            </a:extLst>
          </p:cNvPr>
          <p:cNvSpPr/>
          <p:nvPr/>
        </p:nvSpPr>
        <p:spPr>
          <a:xfrm>
            <a:off x="8688288" y="814281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sp>
        <p:nvSpPr>
          <p:cNvPr id="14" name="Содержимое 5">
            <a:extLst>
              <a:ext uri="{FF2B5EF4-FFF2-40B4-BE49-F238E27FC236}">
                <a16:creationId xmlns:a16="http://schemas.microsoft.com/office/drawing/2014/main" id="{5088707A-9FFC-46A2-9399-2F9EACCF0C67}"/>
              </a:ext>
            </a:extLst>
          </p:cNvPr>
          <p:cNvSpPr txBox="1">
            <a:spLocks/>
          </p:cNvSpPr>
          <p:nvPr/>
        </p:nvSpPr>
        <p:spPr>
          <a:xfrm>
            <a:off x="722518" y="4440979"/>
            <a:ext cx="3682767" cy="102588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Профилактический визит</a:t>
            </a:r>
          </a:p>
        </p:txBody>
      </p:sp>
      <p:sp>
        <p:nvSpPr>
          <p:cNvPr id="21" name="Скругленный прямоугольник 4">
            <a:extLst>
              <a:ext uri="{FF2B5EF4-FFF2-40B4-BE49-F238E27FC236}">
                <a16:creationId xmlns:a16="http://schemas.microsoft.com/office/drawing/2014/main" id="{ED03A379-9DD3-4697-AB63-61C86730219F}"/>
              </a:ext>
            </a:extLst>
          </p:cNvPr>
          <p:cNvSpPr/>
          <p:nvPr/>
        </p:nvSpPr>
        <p:spPr>
          <a:xfrm>
            <a:off x="722518" y="2584639"/>
            <a:ext cx="2772966" cy="102588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Консультирование</a:t>
            </a:r>
          </a:p>
        </p:txBody>
      </p: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id="{F7A9A556-5FAC-4B74-9CAF-5D26382E89F9}"/>
              </a:ext>
            </a:extLst>
          </p:cNvPr>
          <p:cNvCxnSpPr>
            <a:cxnSpLocks/>
          </p:cNvCxnSpPr>
          <p:nvPr/>
        </p:nvCxnSpPr>
        <p:spPr>
          <a:xfrm flipH="1">
            <a:off x="1208016" y="1818346"/>
            <a:ext cx="822120" cy="7298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47C4338E-A766-4FF6-B9A2-6AA1503E05D9}"/>
              </a:ext>
            </a:extLst>
          </p:cNvPr>
          <p:cNvCxnSpPr>
            <a:cxnSpLocks/>
          </p:cNvCxnSpPr>
          <p:nvPr/>
        </p:nvCxnSpPr>
        <p:spPr>
          <a:xfrm flipH="1">
            <a:off x="2989229" y="1846071"/>
            <a:ext cx="2294601" cy="25549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E6AF9BCD-9687-4A66-8975-83D6B006F337}"/>
              </a:ext>
            </a:extLst>
          </p:cNvPr>
          <p:cNvSpPr txBox="1"/>
          <p:nvPr/>
        </p:nvSpPr>
        <p:spPr>
          <a:xfrm>
            <a:off x="937470" y="6060054"/>
            <a:ext cx="8141515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Срок рассмотрения - в течение 10 рабочих дней со дня регистрации заявления.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BA8012EE-E1B4-4B92-AADD-0DC6EB966783}"/>
              </a:ext>
            </a:extLst>
          </p:cNvPr>
          <p:cNvSpPr/>
          <p:nvPr/>
        </p:nvSpPr>
        <p:spPr>
          <a:xfrm>
            <a:off x="7594353" y="1878628"/>
            <a:ext cx="3381174" cy="101868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Подтверждение записи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0355C906-FE20-4B81-99A9-AE7FEB0A52BF}"/>
              </a:ext>
            </a:extLst>
          </p:cNvPr>
          <p:cNvSpPr/>
          <p:nvPr/>
        </p:nvSpPr>
        <p:spPr>
          <a:xfrm>
            <a:off x="7594353" y="3107451"/>
            <a:ext cx="3381174" cy="122668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Предложение о новой дате проведения профилактического мероприятия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B663CBA8-686C-4F4B-BB35-7CE04E033BA2}"/>
              </a:ext>
            </a:extLst>
          </p:cNvPr>
          <p:cNvSpPr/>
          <p:nvPr/>
        </p:nvSpPr>
        <p:spPr>
          <a:xfrm>
            <a:off x="7594354" y="4537075"/>
            <a:ext cx="3381173" cy="107130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Отказ в рассмотрении</a:t>
            </a:r>
          </a:p>
        </p:txBody>
      </p:sp>
      <p:sp>
        <p:nvSpPr>
          <p:cNvPr id="52" name="Правая фигурная скобка 51">
            <a:extLst>
              <a:ext uri="{FF2B5EF4-FFF2-40B4-BE49-F238E27FC236}">
                <a16:creationId xmlns:a16="http://schemas.microsoft.com/office/drawing/2014/main" id="{46FA02A3-ACD8-4062-A228-DBDCFEEED12E}"/>
              </a:ext>
            </a:extLst>
          </p:cNvPr>
          <p:cNvSpPr/>
          <p:nvPr/>
        </p:nvSpPr>
        <p:spPr>
          <a:xfrm>
            <a:off x="6036284" y="1878628"/>
            <a:ext cx="672014" cy="3775552"/>
          </a:xfrm>
          <a:prstGeom prst="rightBrace">
            <a:avLst>
              <a:gd name="adj1" fmla="val 80736"/>
              <a:gd name="adj2" fmla="val 49172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791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4D0021-7729-4803-9DA3-094DB3093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Постановление Правительства РФ</a:t>
            </a:r>
            <a:br>
              <a:rPr lang="ru-RU" sz="3200" dirty="0"/>
            </a:br>
            <a:r>
              <a:rPr lang="ru-RU" sz="3200" dirty="0"/>
              <a:t>от 18.07.2024 № 980</a:t>
            </a:r>
            <a:endParaRPr lang="ru-RU" sz="2400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465A9E6-8467-44F9-AFCD-8486B98CBA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83499"/>
            <a:ext cx="432048" cy="486296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30F283E1-55BA-4A84-95A3-72661952E95A}"/>
              </a:ext>
            </a:extLst>
          </p:cNvPr>
          <p:cNvSpPr/>
          <p:nvPr/>
        </p:nvSpPr>
        <p:spPr>
          <a:xfrm>
            <a:off x="8688288" y="814281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sp>
        <p:nvSpPr>
          <p:cNvPr id="14" name="Содержимое 5">
            <a:extLst>
              <a:ext uri="{FF2B5EF4-FFF2-40B4-BE49-F238E27FC236}">
                <a16:creationId xmlns:a16="http://schemas.microsoft.com/office/drawing/2014/main" id="{5088707A-9FFC-46A2-9399-2F9EACCF0C67}"/>
              </a:ext>
            </a:extLst>
          </p:cNvPr>
          <p:cNvSpPr txBox="1">
            <a:spLocks/>
          </p:cNvSpPr>
          <p:nvPr/>
        </p:nvSpPr>
        <p:spPr>
          <a:xfrm>
            <a:off x="4223101" y="3895791"/>
            <a:ext cx="3682767" cy="102588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Решение о проведении профилактического мероприятия </a:t>
            </a:r>
          </a:p>
        </p:txBody>
      </p:sp>
      <p:sp>
        <p:nvSpPr>
          <p:cNvPr id="21" name="Скругленный прямоугольник 4">
            <a:extLst>
              <a:ext uri="{FF2B5EF4-FFF2-40B4-BE49-F238E27FC236}">
                <a16:creationId xmlns:a16="http://schemas.microsoft.com/office/drawing/2014/main" id="{ED03A379-9DD3-4697-AB63-61C86730219F}"/>
              </a:ext>
            </a:extLst>
          </p:cNvPr>
          <p:cNvSpPr/>
          <p:nvPr/>
        </p:nvSpPr>
        <p:spPr>
          <a:xfrm>
            <a:off x="1132898" y="2978537"/>
            <a:ext cx="2772966" cy="102588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Решение о проведении КНМ </a:t>
            </a:r>
          </a:p>
        </p:txBody>
      </p: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id="{F7A9A556-5FAC-4B74-9CAF-5D26382E89F9}"/>
              </a:ext>
            </a:extLst>
          </p:cNvPr>
          <p:cNvCxnSpPr>
            <a:cxnSpLocks/>
          </p:cNvCxnSpPr>
          <p:nvPr/>
        </p:nvCxnSpPr>
        <p:spPr>
          <a:xfrm flipH="1">
            <a:off x="2084884" y="2092336"/>
            <a:ext cx="1857942" cy="8606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47C4338E-A766-4FF6-B9A2-6AA1503E05D9}"/>
              </a:ext>
            </a:extLst>
          </p:cNvPr>
          <p:cNvCxnSpPr>
            <a:cxnSpLocks/>
          </p:cNvCxnSpPr>
          <p:nvPr/>
        </p:nvCxnSpPr>
        <p:spPr>
          <a:xfrm>
            <a:off x="6095245" y="2041173"/>
            <a:ext cx="0" cy="18237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E6AF9BCD-9687-4A66-8975-83D6B006F337}"/>
              </a:ext>
            </a:extLst>
          </p:cNvPr>
          <p:cNvSpPr txBox="1"/>
          <p:nvPr/>
        </p:nvSpPr>
        <p:spPr>
          <a:xfrm>
            <a:off x="956345" y="5720553"/>
            <a:ext cx="9706062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/>
              <a:t>Предусмотрена возможность формирования выписки, содержащей информацию об указанном мероприятии с QR-кодом.  </a:t>
            </a:r>
          </a:p>
        </p:txBody>
      </p:sp>
      <p:sp>
        <p:nvSpPr>
          <p:cNvPr id="16" name="Содержимое 5">
            <a:extLst>
              <a:ext uri="{FF2B5EF4-FFF2-40B4-BE49-F238E27FC236}">
                <a16:creationId xmlns:a16="http://schemas.microsoft.com/office/drawing/2014/main" id="{9A228BAE-6FC6-4A4D-B429-4D3E59CA2B31}"/>
              </a:ext>
            </a:extLst>
          </p:cNvPr>
          <p:cNvSpPr txBox="1">
            <a:spLocks/>
          </p:cNvSpPr>
          <p:nvPr/>
        </p:nvSpPr>
        <p:spPr>
          <a:xfrm>
            <a:off x="8186143" y="3005830"/>
            <a:ext cx="3682767" cy="102588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Предостережение о недопустимости нарушения обязательных требований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2A4E30F-9CAE-40E5-8E1C-29247B8F4F04}"/>
              </a:ext>
            </a:extLst>
          </p:cNvPr>
          <p:cNvSpPr txBox="1"/>
          <p:nvPr/>
        </p:nvSpPr>
        <p:spPr>
          <a:xfrm>
            <a:off x="1375572" y="1627465"/>
            <a:ext cx="103774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ru-RU" dirty="0"/>
              <a:t>Путем внесения соответствующей информации в ЕРКНМ принимается (объявляется)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E20D6EF-5E0A-41CF-9321-9F730B4FD79A}"/>
              </a:ext>
            </a:extLst>
          </p:cNvPr>
          <p:cNvSpPr txBox="1"/>
          <p:nvPr/>
        </p:nvSpPr>
        <p:spPr>
          <a:xfrm>
            <a:off x="956345" y="5106976"/>
            <a:ext cx="970606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Не предусмотрено вынесение отдельного документа, в том числе на бумажном носителе.</a:t>
            </a:r>
          </a:p>
        </p:txBody>
      </p:sp>
      <p:cxnSp>
        <p:nvCxnSpPr>
          <p:cNvPr id="28" name="Прямая со стрелкой 27">
            <a:extLst>
              <a:ext uri="{FF2B5EF4-FFF2-40B4-BE49-F238E27FC236}">
                <a16:creationId xmlns:a16="http://schemas.microsoft.com/office/drawing/2014/main" id="{F039893A-A5EC-4EF0-A401-23884FD07E76}"/>
              </a:ext>
            </a:extLst>
          </p:cNvPr>
          <p:cNvCxnSpPr>
            <a:cxnSpLocks/>
          </p:cNvCxnSpPr>
          <p:nvPr/>
        </p:nvCxnSpPr>
        <p:spPr>
          <a:xfrm>
            <a:off x="7768206" y="2072081"/>
            <a:ext cx="2088857" cy="8809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1518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1524000" y="198755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sz="2400" kern="0" dirty="0">
              <a:solidFill>
                <a:schemeClr val="accent6"/>
              </a:solidFill>
            </a:endParaRPr>
          </a:p>
          <a:p>
            <a:pPr algn="ctr">
              <a:defRPr/>
            </a:pPr>
            <a:r>
              <a:rPr lang="ru-RU" sz="2400" kern="0" dirty="0">
                <a:solidFill>
                  <a:schemeClr val="accent6"/>
                </a:solidFill>
              </a:rPr>
              <a:t>Благодарю за внимание!</a:t>
            </a:r>
            <a:endParaRPr lang="ru-RU" sz="2400" dirty="0">
              <a:solidFill>
                <a:schemeClr val="accent6"/>
              </a:solidFill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52400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7413" name="Group 36"/>
          <p:cNvGrpSpPr>
            <a:grpSpLocks/>
          </p:cNvGrpSpPr>
          <p:nvPr/>
        </p:nvGrpSpPr>
        <p:grpSpPr bwMode="auto">
          <a:xfrm>
            <a:off x="1524000" y="152400"/>
            <a:ext cx="9144000" cy="1620838"/>
            <a:chOff x="0" y="-235"/>
            <a:chExt cx="5760" cy="1021"/>
          </a:xfrm>
        </p:grpSpPr>
        <p:sp>
          <p:nvSpPr>
            <p:cNvPr id="1742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Приволжское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7428" name="Picture 41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1952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152400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5366</TotalTime>
  <Words>661</Words>
  <Application>Microsoft Office PowerPoint</Application>
  <PresentationFormat>Широкоэкранный</PresentationFormat>
  <Paragraphs>100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</vt:lpstr>
      <vt:lpstr>Bahnschrift Light</vt:lpstr>
      <vt:lpstr>Calibri</vt:lpstr>
      <vt:lpstr>Calibri Light</vt:lpstr>
      <vt:lpstr>Tahoma</vt:lpstr>
      <vt:lpstr>Times New Roman</vt:lpstr>
      <vt:lpstr>Wingdings</vt:lpstr>
      <vt:lpstr>Тема Office</vt:lpstr>
      <vt:lpstr>Презентация PowerPoint</vt:lpstr>
      <vt:lpstr>Досудебное обжалование с использованием ЕПГУ (ГИС «Типовое облачное решение по осуществлению контрольно-надзорной деятельности»)</vt:lpstr>
      <vt:lpstr>Продление сроков исполнения предписания</vt:lpstr>
      <vt:lpstr>Поступление ходатайства в Ростехнадзор</vt:lpstr>
      <vt:lpstr>Консультирование</vt:lpstr>
      <vt:lpstr>Профилактический визит</vt:lpstr>
      <vt:lpstr>Рассмотрение заявлений о проведении профилактических мероприятий (ГИС «Типовое облачное решение по осуществлению контрольно-надзорной деятельности»)</vt:lpstr>
      <vt:lpstr>Постановление Правительства РФ от 18.07.2024 № 980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MAF</dc:creator>
  <cp:lastModifiedBy>Приёмная Игонова</cp:lastModifiedBy>
  <cp:revision>117</cp:revision>
  <dcterms:created xsi:type="dcterms:W3CDTF">2021-10-13T13:11:18Z</dcterms:created>
  <dcterms:modified xsi:type="dcterms:W3CDTF">2024-08-27T12:34:34Z</dcterms:modified>
</cp:coreProperties>
</file>