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843" r:id="rId3"/>
    <p:sldId id="844" r:id="rId4"/>
    <p:sldId id="845" r:id="rId5"/>
    <p:sldId id="846" r:id="rId6"/>
    <p:sldId id="842" r:id="rId7"/>
    <p:sldId id="852" r:id="rId8"/>
    <p:sldId id="854" r:id="rId9"/>
    <p:sldId id="83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396704"/>
            <a:ext cx="9144000" cy="402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just">
              <a:defRPr/>
            </a:pPr>
            <a:r>
              <a:rPr lang="ru-RU" sz="2200" dirty="0"/>
              <a:t>▪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Досудебное обжалование решений Управления, продление сроков исполнения предписаний с использованием ЕПГУ (ГИС «ТОР КНД»)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Подача заявления о проведении профилактического визита, консультирования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ЕПГУ (ГИС «ТОР КНД»)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Постановление Правительства РФ от 18.07.2024 № 980 (принятие решения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КНМ, профилактического мероприятия, объявление предостережения о недопустимости нарушения обязательных требований)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kumimoji="1"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Главный специалист-эксперт отдела правового обеспечения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Чегодаева Алина Вячеславовна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9200" y="489564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Досудебное обжалование с использованием ЕПГУ</a:t>
            </a:r>
            <a:br>
              <a:rPr lang="ru-RU" sz="3000" dirty="0"/>
            </a:br>
            <a:r>
              <a:rPr lang="ru-RU" sz="2400" dirty="0"/>
              <a:t>(ГИС «Типовое облачное решение по осуществлению</a:t>
            </a:r>
            <a:br>
              <a:rPr lang="ru-RU" sz="2400" dirty="0"/>
            </a:br>
            <a:r>
              <a:rPr lang="ru-RU" sz="2400" dirty="0"/>
              <a:t>контрольно-надзорной деятельности»)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11" name="Скругленный прямоугольник 6">
            <a:extLst>
              <a:ext uri="{FF2B5EF4-FFF2-40B4-BE49-F238E27FC236}">
                <a16:creationId xmlns:a16="http://schemas.microsoft.com/office/drawing/2014/main" id="{24425252-75F8-4808-882A-47C74B4F5E07}"/>
              </a:ext>
            </a:extLst>
          </p:cNvPr>
          <p:cNvSpPr/>
          <p:nvPr/>
        </p:nvSpPr>
        <p:spPr>
          <a:xfrm>
            <a:off x="469554" y="3424192"/>
            <a:ext cx="1714512" cy="1025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Акт проверки</a:t>
            </a:r>
          </a:p>
        </p:txBody>
      </p:sp>
      <p:sp>
        <p:nvSpPr>
          <p:cNvPr id="12" name="Скругленный прямоугольник 8">
            <a:extLst>
              <a:ext uri="{FF2B5EF4-FFF2-40B4-BE49-F238E27FC236}">
                <a16:creationId xmlns:a16="http://schemas.microsoft.com/office/drawing/2014/main" id="{566435CE-8FAE-4AE1-B5DD-3DD072791396}"/>
              </a:ext>
            </a:extLst>
          </p:cNvPr>
          <p:cNvSpPr/>
          <p:nvPr/>
        </p:nvSpPr>
        <p:spPr>
          <a:xfrm>
            <a:off x="2514826" y="4015510"/>
            <a:ext cx="2000263" cy="1085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Решение о проведении проверки</a:t>
            </a:r>
          </a:p>
        </p:txBody>
      </p:sp>
      <p:sp>
        <p:nvSpPr>
          <p:cNvPr id="13" name="Скругленный прямоугольник 7">
            <a:extLst>
              <a:ext uri="{FF2B5EF4-FFF2-40B4-BE49-F238E27FC236}">
                <a16:creationId xmlns:a16="http://schemas.microsoft.com/office/drawing/2014/main" id="{6BC6AD0D-5C31-40B5-B1FF-8519EC5DADA2}"/>
              </a:ext>
            </a:extLst>
          </p:cNvPr>
          <p:cNvSpPr/>
          <p:nvPr/>
        </p:nvSpPr>
        <p:spPr>
          <a:xfrm>
            <a:off x="4660854" y="2628267"/>
            <a:ext cx="2000264" cy="1085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Предписание</a:t>
            </a:r>
          </a:p>
        </p:txBody>
      </p:sp>
      <p:sp>
        <p:nvSpPr>
          <p:cNvPr id="14" name="Содержимое 5">
            <a:extLst>
              <a:ext uri="{FF2B5EF4-FFF2-40B4-BE49-F238E27FC236}">
                <a16:creationId xmlns:a16="http://schemas.microsoft.com/office/drawing/2014/main" id="{5088707A-9FFC-46A2-9399-2F9EACCF0C67}"/>
              </a:ext>
            </a:extLst>
          </p:cNvPr>
          <p:cNvSpPr txBox="1">
            <a:spLocks/>
          </p:cNvSpPr>
          <p:nvPr/>
        </p:nvSpPr>
        <p:spPr>
          <a:xfrm>
            <a:off x="7123734" y="3786223"/>
            <a:ext cx="3316410" cy="17211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Ходатайство о продлении сроков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B739116-75A1-43FB-A85D-6AD6C797312F}"/>
              </a:ext>
            </a:extLst>
          </p:cNvPr>
          <p:cNvSpPr/>
          <p:nvPr/>
        </p:nvSpPr>
        <p:spPr>
          <a:xfrm>
            <a:off x="8613328" y="1897733"/>
            <a:ext cx="2000264" cy="13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Сообщение о нарушении моратория по</a:t>
            </a:r>
          </a:p>
          <a:p>
            <a:pPr algn="ctr"/>
            <a:r>
              <a:rPr lang="ru-RU" dirty="0"/>
              <a:t>ПП РФ № 336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AF13C-FFB9-407A-9FE3-C19D2FD07E58}"/>
              </a:ext>
            </a:extLst>
          </p:cNvPr>
          <p:cNvSpPr txBox="1"/>
          <p:nvPr/>
        </p:nvSpPr>
        <p:spPr>
          <a:xfrm>
            <a:off x="469555" y="5714281"/>
            <a:ext cx="71449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стадия обжалования</a:t>
            </a: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жалоба содержит сведения и документы, составляющие государственную или иную охраняемую законом тайну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4">
            <a:extLst>
              <a:ext uri="{FF2B5EF4-FFF2-40B4-BE49-F238E27FC236}">
                <a16:creationId xmlns:a16="http://schemas.microsoft.com/office/drawing/2014/main" id="{ED03A379-9DD3-4697-AB63-61C86730219F}"/>
              </a:ext>
            </a:extLst>
          </p:cNvPr>
          <p:cNvSpPr/>
          <p:nvPr/>
        </p:nvSpPr>
        <p:spPr>
          <a:xfrm>
            <a:off x="1882539" y="2005301"/>
            <a:ext cx="2000263" cy="10258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Досудебное обжалование*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78676C89-4A9B-4AE5-BD00-5EF1D22F604F}"/>
              </a:ext>
            </a:extLst>
          </p:cNvPr>
          <p:cNvCxnSpPr>
            <a:cxnSpLocks/>
          </p:cNvCxnSpPr>
          <p:nvPr/>
        </p:nvCxnSpPr>
        <p:spPr>
          <a:xfrm>
            <a:off x="7944982" y="1571612"/>
            <a:ext cx="1025536" cy="19372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7A9A556-5FAC-4B74-9CAF-5D26382E89F9}"/>
              </a:ext>
            </a:extLst>
          </p:cNvPr>
          <p:cNvCxnSpPr>
            <a:cxnSpLocks/>
          </p:cNvCxnSpPr>
          <p:nvPr/>
        </p:nvCxnSpPr>
        <p:spPr>
          <a:xfrm>
            <a:off x="7001972" y="1571612"/>
            <a:ext cx="881894" cy="215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F5C09C16-0F4C-4513-BCEA-667CC9435AA5}"/>
              </a:ext>
            </a:extLst>
          </p:cNvPr>
          <p:cNvCxnSpPr/>
          <p:nvPr/>
        </p:nvCxnSpPr>
        <p:spPr>
          <a:xfrm rot="10800000" flipV="1">
            <a:off x="3214678" y="157161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5578F252-7296-4E81-B2A1-397D285B467A}"/>
              </a:ext>
            </a:extLst>
          </p:cNvPr>
          <p:cNvCxnSpPr>
            <a:cxnSpLocks/>
          </p:cNvCxnSpPr>
          <p:nvPr/>
        </p:nvCxnSpPr>
        <p:spPr>
          <a:xfrm flipH="1">
            <a:off x="1251995" y="2715928"/>
            <a:ext cx="521872" cy="5439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C67B53B-157D-48E2-A28C-0DF57EBDB97C}"/>
              </a:ext>
            </a:extLst>
          </p:cNvPr>
          <p:cNvCxnSpPr>
            <a:cxnSpLocks/>
          </p:cNvCxnSpPr>
          <p:nvPr/>
        </p:nvCxnSpPr>
        <p:spPr>
          <a:xfrm>
            <a:off x="3155831" y="3104838"/>
            <a:ext cx="205100" cy="8322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5BE917BD-5992-42A6-8C99-308D93D25CD8}"/>
              </a:ext>
            </a:extLst>
          </p:cNvPr>
          <p:cNvCxnSpPr>
            <a:cxnSpLocks/>
          </p:cNvCxnSpPr>
          <p:nvPr/>
        </p:nvCxnSpPr>
        <p:spPr>
          <a:xfrm>
            <a:off x="3991475" y="2551100"/>
            <a:ext cx="534789" cy="5537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8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Продление сроков</a:t>
            </a:r>
            <a:br>
              <a:rPr lang="ru-RU" dirty="0"/>
            </a:br>
            <a:r>
              <a:rPr lang="ru-RU" dirty="0"/>
              <a:t>исполнения предписания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665027" cy="5018896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0" dirty="0"/>
              <a:t>Статья 93 Закона № 248-ФЗ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Ходатайство</a:t>
            </a:r>
            <a:r>
              <a:rPr lang="ru-RU" sz="3500" b="0" dirty="0"/>
              <a:t> контролируемого лица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Обстоятельства,</a:t>
            </a:r>
            <a:r>
              <a:rPr lang="ru-RU" sz="3500" b="0" dirty="0"/>
              <a:t> вследствие которых исполнение решения невозможно в установленные сроки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Решение об отсрочке </a:t>
            </a:r>
            <a:r>
              <a:rPr lang="ru-RU" sz="3500" b="0" dirty="0"/>
              <a:t>исполнения решения (принимается в порядке, предусмотренном</a:t>
            </a:r>
            <a:br>
              <a:rPr lang="ru-RU" sz="3500" b="0" dirty="0"/>
            </a:b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статьей 89 ФЗ № 248 </a:t>
            </a:r>
            <a:r>
              <a:rPr lang="ru-RU" sz="3500" b="0" dirty="0"/>
              <a:t>для рассмотрения возражений в отношении акта контрольного (надзорного) мероприятия)</a:t>
            </a:r>
          </a:p>
        </p:txBody>
      </p:sp>
    </p:spTree>
    <p:extLst>
      <p:ext uri="{BB962C8B-B14F-4D97-AF65-F5344CB8AC3E}">
        <p14:creationId xmlns:p14="http://schemas.microsoft.com/office/powerpoint/2010/main" val="251056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Поступление ходатайства</a:t>
            </a:r>
            <a:br>
              <a:rPr lang="ru-RU" sz="4400" dirty="0"/>
            </a:br>
            <a:r>
              <a:rPr lang="ru-RU" sz="4400" dirty="0"/>
              <a:t>в </a:t>
            </a:r>
            <a:r>
              <a:rPr lang="ru-RU" dirty="0"/>
              <a:t>Ростехнадзор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D19B8EA-30A2-4DD8-A21C-F7D7C255A4CE}"/>
              </a:ext>
            </a:extLst>
          </p:cNvPr>
          <p:cNvSpPr/>
          <p:nvPr/>
        </p:nvSpPr>
        <p:spPr>
          <a:xfrm>
            <a:off x="1071538" y="1785926"/>
            <a:ext cx="155734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 бумажном носителе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12E3284-1ADA-474E-AC35-C07D9B820ED0}"/>
              </a:ext>
            </a:extLst>
          </p:cNvPr>
          <p:cNvSpPr/>
          <p:nvPr/>
        </p:nvSpPr>
        <p:spPr>
          <a:xfrm>
            <a:off x="1026763" y="2952621"/>
            <a:ext cx="2842953" cy="1325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Отказ в рассмотрении</a:t>
            </a:r>
            <a:br>
              <a:rPr lang="ru-RU"/>
            </a:br>
            <a:r>
              <a:rPr lang="ru-RU"/>
              <a:t>(с разъяснением порядка подачи*)**</a:t>
            </a: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A370915-B1D0-4345-B386-42C45A24ED97}"/>
              </a:ext>
            </a:extLst>
          </p:cNvPr>
          <p:cNvSpPr/>
          <p:nvPr/>
        </p:nvSpPr>
        <p:spPr>
          <a:xfrm>
            <a:off x="839788" y="4625647"/>
            <a:ext cx="3396024" cy="1047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Bahnschrift Light" pitchFamily="34" charset="0"/>
              </a:rPr>
              <a:t>* через ЕПГУ</a:t>
            </a:r>
          </a:p>
          <a:p>
            <a:pPr algn="ctr"/>
            <a:r>
              <a:rPr lang="ru-RU" sz="1800" dirty="0">
                <a:latin typeface="Bahnschrift Light" pitchFamily="34" charset="0"/>
              </a:rPr>
              <a:t>(ст. 93, 89, 39-43  ФЗ №248)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4440B8-83D7-450F-9508-F2C8FB64A3BA}"/>
              </a:ext>
            </a:extLst>
          </p:cNvPr>
          <p:cNvSpPr/>
          <p:nvPr/>
        </p:nvSpPr>
        <p:spPr>
          <a:xfrm>
            <a:off x="636229" y="6020515"/>
            <a:ext cx="4720608" cy="47949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**исключение: предписание по итогам ПГН, если сведения о ПГН не внесены в ЕРКНМ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BE58AC6-F26E-48D6-9BEF-BCD930D0F2AF}"/>
              </a:ext>
            </a:extLst>
          </p:cNvPr>
          <p:cNvSpPr/>
          <p:nvPr/>
        </p:nvSpPr>
        <p:spPr>
          <a:xfrm>
            <a:off x="8033319" y="1549225"/>
            <a:ext cx="155734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Через ЕПГУ</a:t>
            </a:r>
          </a:p>
        </p:txBody>
      </p:sp>
      <p:sp>
        <p:nvSpPr>
          <p:cNvPr id="14" name="Стрелка вправо 43">
            <a:extLst>
              <a:ext uri="{FF2B5EF4-FFF2-40B4-BE49-F238E27FC236}">
                <a16:creationId xmlns:a16="http://schemas.microsoft.com/office/drawing/2014/main" id="{64CE0BEC-CB1E-40EE-AA49-FD88AA3A9B0A}"/>
              </a:ext>
            </a:extLst>
          </p:cNvPr>
          <p:cNvSpPr/>
          <p:nvPr/>
        </p:nvSpPr>
        <p:spPr>
          <a:xfrm rot="19365316" flipH="1">
            <a:off x="6240253" y="2236144"/>
            <a:ext cx="1664724" cy="57630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5 раб. дней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9AD377-92A8-4ED7-B89A-FB55F07E15ED}"/>
              </a:ext>
            </a:extLst>
          </p:cNvPr>
          <p:cNvSpPr/>
          <p:nvPr/>
        </p:nvSpPr>
        <p:spPr>
          <a:xfrm>
            <a:off x="5785222" y="3208714"/>
            <a:ext cx="1901281" cy="977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Решение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56F5083-8BFA-4019-84C5-F038EAB0681E}"/>
              </a:ext>
            </a:extLst>
          </p:cNvPr>
          <p:cNvSpPr/>
          <p:nvPr/>
        </p:nvSpPr>
        <p:spPr>
          <a:xfrm>
            <a:off x="9365001" y="2952621"/>
            <a:ext cx="2057408" cy="556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Доводы не подтверждены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EFB5E6F-9DD9-416D-9A75-4980ADED7A1C}"/>
              </a:ext>
            </a:extLst>
          </p:cNvPr>
          <p:cNvSpPr/>
          <p:nvPr/>
        </p:nvSpPr>
        <p:spPr>
          <a:xfrm>
            <a:off x="5081633" y="4796552"/>
            <a:ext cx="3308457" cy="793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Ходатайство содержит доводы, которые подтверждаются документами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A02C6EB-A5B8-4AC4-9D7C-0A096FA91FA1}"/>
              </a:ext>
            </a:extLst>
          </p:cNvPr>
          <p:cNvSpPr/>
          <p:nvPr/>
        </p:nvSpPr>
        <p:spPr>
          <a:xfrm>
            <a:off x="9233891" y="3979734"/>
            <a:ext cx="2319627" cy="10474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Bahnschrift Light" pitchFamily="34" charset="0"/>
              </a:rPr>
              <a:t>Отказ в продлении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7307E296-C458-4E49-AF29-2C6AF3E0D661}"/>
              </a:ext>
            </a:extLst>
          </p:cNvPr>
          <p:cNvSpPr/>
          <p:nvPr/>
        </p:nvSpPr>
        <p:spPr>
          <a:xfrm>
            <a:off x="8525752" y="5673051"/>
            <a:ext cx="3030019" cy="10474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Отсрочить на срок до </a:t>
            </a:r>
            <a:br>
              <a:rPr lang="en-US" dirty="0"/>
            </a:br>
            <a:r>
              <a:rPr lang="ru-RU" dirty="0"/>
              <a:t>1 года, при наличии обстоятельств</a:t>
            </a:r>
            <a:endParaRPr lang="ru-RU" sz="1800" dirty="0">
              <a:latin typeface="Bahnschrift Light" pitchFamily="34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AF2C252-0CC1-42F4-BA60-7E6E29722D53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628880" y="2243126"/>
            <a:ext cx="510050" cy="70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6EFCE0F4-3B8D-4DFB-B19E-D0715C778E98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7686503" y="3230838"/>
            <a:ext cx="1678498" cy="466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59F07DF2-8A0F-4D28-8A94-F7E3F1278C5E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flipH="1">
            <a:off x="6735862" y="4185769"/>
            <a:ext cx="1" cy="610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EE4E70A2-A82E-46FD-A114-2C78EB2F7A7A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10393705" y="3509054"/>
            <a:ext cx="0" cy="47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25DBFCBB-D80D-4EB3-A631-6C894C941DD8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8390090" y="5193148"/>
            <a:ext cx="1326898" cy="396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65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Консультирование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6167"/>
            <a:ext cx="10665027" cy="5153891"/>
          </a:xfrm>
          <a:ln>
            <a:solidFill>
              <a:schemeClr val="accent6"/>
            </a:solidFill>
          </a:ln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7400" b="0" dirty="0"/>
              <a:t>Статья 50 ФЗ от 31.07.2020 № 248-ФЗ</a:t>
            </a:r>
          </a:p>
          <a:p>
            <a:pPr indent="457200" algn="just">
              <a:buFont typeface="Wingdings" panose="05000000000000000000" pitchFamily="2" charset="2"/>
              <a:buChar char="q"/>
            </a:pPr>
            <a:r>
              <a:rPr lang="ru-RU" sz="5500" b="0" dirty="0"/>
              <a:t>По обращениям контролируемых лиц и их представителей осуществляется консультирование.</a:t>
            </a:r>
          </a:p>
          <a:p>
            <a:pPr indent="457200" algn="just">
              <a:buFont typeface="Wingdings" panose="05000000000000000000" pitchFamily="2" charset="2"/>
              <a:buChar char="q"/>
            </a:pPr>
            <a:r>
              <a:rPr lang="ru-RU" sz="5500" b="0" dirty="0"/>
              <a:t>Консультирование может осуществляться должностным лицом контрольного (надзорного) органа </a:t>
            </a:r>
            <a:br>
              <a:rPr lang="en-US" sz="5500" b="0" dirty="0"/>
            </a:br>
            <a:r>
              <a:rPr lang="ru-RU" sz="5500" b="0" dirty="0"/>
              <a:t>по телефону, посредством видео-конференц-связи, на личном приеме либо в ходе проведения профилактического мероприятия, контрольного (надзорного) мероприятия.</a:t>
            </a:r>
          </a:p>
          <a:p>
            <a:pPr indent="457200" algn="just">
              <a:buFont typeface="Wingdings" panose="05000000000000000000" pitchFamily="2" charset="2"/>
              <a:buChar char="q"/>
            </a:pPr>
            <a:r>
              <a:rPr lang="ru-RU" sz="5500" b="0" dirty="0"/>
              <a:t>Консультирование осуществляется по следующим вопросам: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разъяснение положений нормативных правовых актов, содержащих обязательные требования, оценка соблюдения которых осуществляется в рамках вида надзора;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разъяснение положений нормативных правовых актов, регламентирующих порядок осуществления федерального государственного надзора;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порядок обжалования действий или бездействия должностных лиц.</a:t>
            </a:r>
          </a:p>
          <a:p>
            <a:pPr indent="457200" algn="just">
              <a:buFont typeface="Wingdings" panose="05000000000000000000" pitchFamily="2" charset="2"/>
              <a:buChar char="q"/>
            </a:pPr>
            <a:endParaRPr lang="ru-RU" sz="5500" b="0" dirty="0">
              <a:highlight>
                <a:srgbClr val="FFFF00"/>
              </a:highlight>
            </a:endParaRPr>
          </a:p>
          <a:p>
            <a:pPr indent="457200" algn="just">
              <a:buFont typeface="Wingdings" panose="05000000000000000000" pitchFamily="2" charset="2"/>
              <a:buChar char="q"/>
            </a:pPr>
            <a:r>
              <a:rPr lang="ru-RU" sz="5500" b="0" dirty="0"/>
              <a:t>Проведение консультирования предусмотрено при осуществлении: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федерального государственного надзора в области промышленной безопасности;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федерального государственного надзора в области безопасности ГТС;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федерального государственного горного надзора;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sz="5500" b="0" dirty="0"/>
              <a:t>федерального государственного строительного надзора.</a:t>
            </a:r>
            <a:endParaRPr lang="ru-RU" sz="3500" b="0" dirty="0"/>
          </a:p>
        </p:txBody>
      </p:sp>
    </p:spTree>
    <p:extLst>
      <p:ext uri="{BB962C8B-B14F-4D97-AF65-F5344CB8AC3E}">
        <p14:creationId xmlns:p14="http://schemas.microsoft.com/office/powerpoint/2010/main" val="129285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942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Профилактический визит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665027" cy="5018896"/>
          </a:xfrm>
          <a:ln>
            <a:solidFill>
              <a:schemeClr val="accent6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500" b="0" dirty="0"/>
              <a:t>Статья 52 ФЗ от 31.07.2020 № 248-ФЗ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3500" b="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Право контролируемого лица на обращение в контрольный (надзорный) орган </a:t>
            </a:r>
            <a:br>
              <a:rPr lang="en-US" sz="3500" b="0" dirty="0"/>
            </a:br>
            <a:r>
              <a:rPr lang="ru-RU" sz="3500" b="0" dirty="0"/>
              <a:t>с заявлением о проведении в отношении него профилактического визита (ПВ).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Срок рассмотрения заявления (10 рабочих дней с даты регистрации заявления). Решения принимаемые по итогам рассмотрения заявления (о проведении ПВ, </a:t>
            </a:r>
            <a:br>
              <a:rPr lang="en-US" sz="3500" b="0" dirty="0"/>
            </a:br>
            <a:r>
              <a:rPr lang="ru-RU" sz="3500" b="0" dirty="0"/>
              <a:t>об отказе в проведении ПВ).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Основания для отказа в проведении ПВ (пункт 12).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Планирование ПВ в случае принятия решения о проведении ПВ по заявлению контролируемого лица (в течение 20 рабочих дней согласовывается дата проведения ПВ).</a:t>
            </a:r>
          </a:p>
          <a:p>
            <a:pPr algn="just"/>
            <a:endParaRPr lang="ru-RU" sz="3500" b="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Проведение ПВ предусмотрено в рамках:</a:t>
            </a:r>
            <a:endParaRPr lang="en-US" sz="3500" b="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500" b="0" dirty="0"/>
              <a:t>федерального государственного горного надзора;</a:t>
            </a:r>
            <a:endParaRPr lang="en-US" sz="3500" b="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500" b="0" dirty="0"/>
              <a:t>федерального государственного строительного 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25920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Рассмотрение заявлений о проведении</a:t>
            </a:r>
            <a:br>
              <a:rPr lang="ru-RU" sz="3200" dirty="0"/>
            </a:br>
            <a:r>
              <a:rPr lang="ru-RU" sz="3200" dirty="0"/>
              <a:t>профилактических мероприятий</a:t>
            </a:r>
            <a:br>
              <a:rPr lang="ru-RU" sz="3000" dirty="0"/>
            </a:br>
            <a:r>
              <a:rPr lang="ru-RU" sz="2400" dirty="0"/>
              <a:t>(ГИС «Типовое облачное решение по осуществлению</a:t>
            </a:r>
            <a:br>
              <a:rPr lang="ru-RU" sz="2400" dirty="0"/>
            </a:br>
            <a:r>
              <a:rPr lang="ru-RU" sz="2400" dirty="0"/>
              <a:t>контрольно-надзорной деятельности»)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14" name="Содержимое 5">
            <a:extLst>
              <a:ext uri="{FF2B5EF4-FFF2-40B4-BE49-F238E27FC236}">
                <a16:creationId xmlns:a16="http://schemas.microsoft.com/office/drawing/2014/main" id="{5088707A-9FFC-46A2-9399-2F9EACCF0C67}"/>
              </a:ext>
            </a:extLst>
          </p:cNvPr>
          <p:cNvSpPr txBox="1">
            <a:spLocks/>
          </p:cNvSpPr>
          <p:nvPr/>
        </p:nvSpPr>
        <p:spPr>
          <a:xfrm>
            <a:off x="722518" y="4440979"/>
            <a:ext cx="3682767" cy="1025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Профилактический визит</a:t>
            </a:r>
          </a:p>
        </p:txBody>
      </p:sp>
      <p:sp>
        <p:nvSpPr>
          <p:cNvPr id="21" name="Скругленный прямоугольник 4">
            <a:extLst>
              <a:ext uri="{FF2B5EF4-FFF2-40B4-BE49-F238E27FC236}">
                <a16:creationId xmlns:a16="http://schemas.microsoft.com/office/drawing/2014/main" id="{ED03A379-9DD3-4697-AB63-61C86730219F}"/>
              </a:ext>
            </a:extLst>
          </p:cNvPr>
          <p:cNvSpPr/>
          <p:nvPr/>
        </p:nvSpPr>
        <p:spPr>
          <a:xfrm>
            <a:off x="722518" y="2584639"/>
            <a:ext cx="2772966" cy="1025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Консультирование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7A9A556-5FAC-4B74-9CAF-5D26382E89F9}"/>
              </a:ext>
            </a:extLst>
          </p:cNvPr>
          <p:cNvCxnSpPr>
            <a:cxnSpLocks/>
          </p:cNvCxnSpPr>
          <p:nvPr/>
        </p:nvCxnSpPr>
        <p:spPr>
          <a:xfrm flipH="1">
            <a:off x="1208016" y="1818346"/>
            <a:ext cx="822120" cy="72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7C4338E-A766-4FF6-B9A2-6AA1503E05D9}"/>
              </a:ext>
            </a:extLst>
          </p:cNvPr>
          <p:cNvCxnSpPr>
            <a:cxnSpLocks/>
          </p:cNvCxnSpPr>
          <p:nvPr/>
        </p:nvCxnSpPr>
        <p:spPr>
          <a:xfrm flipH="1">
            <a:off x="2989229" y="1846071"/>
            <a:ext cx="2294601" cy="2554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6AF9BCD-9687-4A66-8975-83D6B006F337}"/>
              </a:ext>
            </a:extLst>
          </p:cNvPr>
          <p:cNvSpPr txBox="1"/>
          <p:nvPr/>
        </p:nvSpPr>
        <p:spPr>
          <a:xfrm>
            <a:off x="937470" y="6060054"/>
            <a:ext cx="81415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Срок рассмотрения - в течение 10 рабочих дней со дня регистрации заявления.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A8012EE-E1B4-4B92-AADD-0DC6EB966783}"/>
              </a:ext>
            </a:extLst>
          </p:cNvPr>
          <p:cNvSpPr/>
          <p:nvPr/>
        </p:nvSpPr>
        <p:spPr>
          <a:xfrm>
            <a:off x="7594353" y="1878628"/>
            <a:ext cx="3381174" cy="1018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Подтверждение записи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355C906-FE20-4B81-99A9-AE7FEB0A52BF}"/>
              </a:ext>
            </a:extLst>
          </p:cNvPr>
          <p:cNvSpPr/>
          <p:nvPr/>
        </p:nvSpPr>
        <p:spPr>
          <a:xfrm>
            <a:off x="7594353" y="3107451"/>
            <a:ext cx="3381174" cy="12266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Предложение о новой дате проведения профилактического мероприятия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663CBA8-686C-4F4B-BB35-7CE04E033BA2}"/>
              </a:ext>
            </a:extLst>
          </p:cNvPr>
          <p:cNvSpPr/>
          <p:nvPr/>
        </p:nvSpPr>
        <p:spPr>
          <a:xfrm>
            <a:off x="7594354" y="4537075"/>
            <a:ext cx="3381173" cy="10713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Отказ в рассмотрении</a:t>
            </a:r>
          </a:p>
        </p:txBody>
      </p:sp>
      <p:sp>
        <p:nvSpPr>
          <p:cNvPr id="52" name="Правая фигурная скобка 51">
            <a:extLst>
              <a:ext uri="{FF2B5EF4-FFF2-40B4-BE49-F238E27FC236}">
                <a16:creationId xmlns:a16="http://schemas.microsoft.com/office/drawing/2014/main" id="{46FA02A3-ACD8-4062-A228-DBDCFEEED12E}"/>
              </a:ext>
            </a:extLst>
          </p:cNvPr>
          <p:cNvSpPr/>
          <p:nvPr/>
        </p:nvSpPr>
        <p:spPr>
          <a:xfrm>
            <a:off x="6036284" y="1878628"/>
            <a:ext cx="672014" cy="3775552"/>
          </a:xfrm>
          <a:prstGeom prst="rightBrace">
            <a:avLst>
              <a:gd name="adj1" fmla="val 80736"/>
              <a:gd name="adj2" fmla="val 49172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9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Постановление Правительства РФ</a:t>
            </a:r>
            <a:br>
              <a:rPr lang="ru-RU" sz="3200" dirty="0"/>
            </a:br>
            <a:r>
              <a:rPr lang="ru-RU" sz="3200" dirty="0"/>
              <a:t>от 18.07.2024 № 980</a:t>
            </a:r>
            <a:endParaRPr lang="ru-RU" sz="2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14" name="Содержимое 5">
            <a:extLst>
              <a:ext uri="{FF2B5EF4-FFF2-40B4-BE49-F238E27FC236}">
                <a16:creationId xmlns:a16="http://schemas.microsoft.com/office/drawing/2014/main" id="{5088707A-9FFC-46A2-9399-2F9EACCF0C67}"/>
              </a:ext>
            </a:extLst>
          </p:cNvPr>
          <p:cNvSpPr txBox="1">
            <a:spLocks/>
          </p:cNvSpPr>
          <p:nvPr/>
        </p:nvSpPr>
        <p:spPr>
          <a:xfrm>
            <a:off x="4223101" y="3895791"/>
            <a:ext cx="3682767" cy="1025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 проведении профилактического мероприятия </a:t>
            </a:r>
          </a:p>
        </p:txBody>
      </p:sp>
      <p:sp>
        <p:nvSpPr>
          <p:cNvPr id="21" name="Скругленный прямоугольник 4">
            <a:extLst>
              <a:ext uri="{FF2B5EF4-FFF2-40B4-BE49-F238E27FC236}">
                <a16:creationId xmlns:a16="http://schemas.microsoft.com/office/drawing/2014/main" id="{ED03A379-9DD3-4697-AB63-61C86730219F}"/>
              </a:ext>
            </a:extLst>
          </p:cNvPr>
          <p:cNvSpPr/>
          <p:nvPr/>
        </p:nvSpPr>
        <p:spPr>
          <a:xfrm>
            <a:off x="1132898" y="2978537"/>
            <a:ext cx="2772966" cy="1025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 проведении КНМ 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7A9A556-5FAC-4B74-9CAF-5D26382E89F9}"/>
              </a:ext>
            </a:extLst>
          </p:cNvPr>
          <p:cNvCxnSpPr>
            <a:cxnSpLocks/>
          </p:cNvCxnSpPr>
          <p:nvPr/>
        </p:nvCxnSpPr>
        <p:spPr>
          <a:xfrm flipH="1">
            <a:off x="2084884" y="2092336"/>
            <a:ext cx="1857942" cy="86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7C4338E-A766-4FF6-B9A2-6AA1503E05D9}"/>
              </a:ext>
            </a:extLst>
          </p:cNvPr>
          <p:cNvCxnSpPr>
            <a:cxnSpLocks/>
          </p:cNvCxnSpPr>
          <p:nvPr/>
        </p:nvCxnSpPr>
        <p:spPr>
          <a:xfrm>
            <a:off x="6095245" y="2041173"/>
            <a:ext cx="0" cy="1823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6AF9BCD-9687-4A66-8975-83D6B006F337}"/>
              </a:ext>
            </a:extLst>
          </p:cNvPr>
          <p:cNvSpPr txBox="1"/>
          <p:nvPr/>
        </p:nvSpPr>
        <p:spPr>
          <a:xfrm>
            <a:off x="956345" y="5720553"/>
            <a:ext cx="97060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Предусмотрена возможность формирования выписки, содержащей информацию об указанном мероприятии с QR-кодом.  </a:t>
            </a:r>
          </a:p>
        </p:txBody>
      </p:sp>
      <p:sp>
        <p:nvSpPr>
          <p:cNvPr id="16" name="Содержимое 5">
            <a:extLst>
              <a:ext uri="{FF2B5EF4-FFF2-40B4-BE49-F238E27FC236}">
                <a16:creationId xmlns:a16="http://schemas.microsoft.com/office/drawing/2014/main" id="{9A228BAE-6FC6-4A4D-B429-4D3E59CA2B31}"/>
              </a:ext>
            </a:extLst>
          </p:cNvPr>
          <p:cNvSpPr txBox="1">
            <a:spLocks/>
          </p:cNvSpPr>
          <p:nvPr/>
        </p:nvSpPr>
        <p:spPr>
          <a:xfrm>
            <a:off x="8186143" y="3005830"/>
            <a:ext cx="3682767" cy="1025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Предостережение о недопустимости нарушения обязательных требований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4E30F-9CAE-40E5-8E1C-29247B8F4F04}"/>
              </a:ext>
            </a:extLst>
          </p:cNvPr>
          <p:cNvSpPr txBox="1"/>
          <p:nvPr/>
        </p:nvSpPr>
        <p:spPr>
          <a:xfrm>
            <a:off x="1375572" y="1627465"/>
            <a:ext cx="10377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dirty="0"/>
              <a:t>Путем внесения соответствующей информации в ЕРКНМ принимается (объявляется)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20D6EF-5E0A-41CF-9321-9F730B4FD79A}"/>
              </a:ext>
            </a:extLst>
          </p:cNvPr>
          <p:cNvSpPr txBox="1"/>
          <p:nvPr/>
        </p:nvSpPr>
        <p:spPr>
          <a:xfrm>
            <a:off x="956345" y="5106976"/>
            <a:ext cx="97060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Не предусмотрено вынесение отдельного документа, в том числе на бумажном носителе.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039893A-A5EC-4EF0-A401-23884FD07E76}"/>
              </a:ext>
            </a:extLst>
          </p:cNvPr>
          <p:cNvCxnSpPr>
            <a:cxnSpLocks/>
          </p:cNvCxnSpPr>
          <p:nvPr/>
        </p:nvCxnSpPr>
        <p:spPr>
          <a:xfrm>
            <a:off x="7768206" y="2072081"/>
            <a:ext cx="2088857" cy="880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51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</TotalTime>
  <Words>661</Words>
  <Application>Microsoft Office PowerPoint</Application>
  <PresentationFormat>Широкоэкранный</PresentationFormat>
  <Paragraphs>100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Bahnschrift Light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Досудебное обжалование с использованием ЕПГУ (ГИС «Типовое облачное решение по осуществлению контрольно-надзорной деятельности»)</vt:lpstr>
      <vt:lpstr>Продление сроков исполнения предписания</vt:lpstr>
      <vt:lpstr>Поступление ходатайства в Ростехнадзор</vt:lpstr>
      <vt:lpstr>Консультирование</vt:lpstr>
      <vt:lpstr>Профилактический визит</vt:lpstr>
      <vt:lpstr>Рассмотрение заявлений о проведении профилактических мероприятий (ГИС «Типовое облачное решение по осуществлению контрольно-надзорной деятельности»)</vt:lpstr>
      <vt:lpstr>Постановление Правительства РФ от 18.07.2024 № 980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Приёмная Игонова</cp:lastModifiedBy>
  <cp:revision>117</cp:revision>
  <dcterms:created xsi:type="dcterms:W3CDTF">2021-10-13T13:11:18Z</dcterms:created>
  <dcterms:modified xsi:type="dcterms:W3CDTF">2024-08-27T12:34:34Z</dcterms:modified>
</cp:coreProperties>
</file>